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6" r:id="rId2"/>
    <p:sldId id="433" r:id="rId3"/>
    <p:sldId id="402" r:id="rId4"/>
    <p:sldId id="427" r:id="rId5"/>
    <p:sldId id="428" r:id="rId6"/>
    <p:sldId id="429" r:id="rId7"/>
    <p:sldId id="430" r:id="rId8"/>
    <p:sldId id="431" r:id="rId9"/>
    <p:sldId id="432" r:id="rId10"/>
  </p:sldIdLst>
  <p:sldSz cx="9906000" cy="6858000" type="A4"/>
  <p:notesSz cx="6858000" cy="9144000"/>
  <p:defaultTextStyle>
    <a:defPPr>
      <a:defRPr lang="es-ES"/>
    </a:defPPr>
    <a:lvl1pPr marL="0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99F"/>
    <a:srgbClr val="181472"/>
    <a:srgbClr val="000066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2" autoAdjust="0"/>
    <p:restoredTop sz="94953" autoAdjust="0"/>
  </p:normalViewPr>
  <p:slideViewPr>
    <p:cSldViewPr snapToGrid="0" snapToObjects="1">
      <p:cViewPr varScale="1">
        <p:scale>
          <a:sx n="118" d="100"/>
          <a:sy n="118" d="100"/>
        </p:scale>
        <p:origin x="224" y="7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CAEF9-EE59-7048-BA98-405F8B473954}" type="datetimeFigureOut">
              <a:rPr lang="es-ES" smtClean="0"/>
              <a:pPr/>
              <a:t>31/8/19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7E86C-FB3F-8B43-81F8-EBB216658FE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915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10740-6DA2-D643-A16A-F12E33F7EB18}" type="datetimeFigureOut">
              <a:rPr lang="es-ES_tradnl" smtClean="0"/>
              <a:pPr/>
              <a:t>31/8/19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6E978-783E-B345-9821-D9616A200D93}" type="slidenum">
              <a:rPr lang="es-ES_tradnl" smtClean="0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8110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3157979" y="2070282"/>
            <a:ext cx="6538471" cy="71062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Título del tema</a:t>
            </a:r>
          </a:p>
        </p:txBody>
      </p:sp>
      <p:sp>
        <p:nvSpPr>
          <p:cNvPr id="10" name="Rectángulo 23"/>
          <p:cNvSpPr/>
          <p:nvPr userDrawn="1"/>
        </p:nvSpPr>
        <p:spPr>
          <a:xfrm>
            <a:off x="0" y="7"/>
            <a:ext cx="3048001" cy="4223203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9" tIns="45715" rIns="91429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b="1" dirty="0"/>
          </a:p>
        </p:txBody>
      </p:sp>
      <p:sp>
        <p:nvSpPr>
          <p:cNvPr id="11" name="Rectángulo 22"/>
          <p:cNvSpPr/>
          <p:nvPr userDrawn="1"/>
        </p:nvSpPr>
        <p:spPr>
          <a:xfrm>
            <a:off x="3057426" y="4232632"/>
            <a:ext cx="6858001" cy="264092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9" tIns="45715" rIns="91429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b="1" dirty="0"/>
          </a:p>
        </p:txBody>
      </p:sp>
      <p:pic>
        <p:nvPicPr>
          <p:cNvPr id="13" name="12 Imagen" descr="logo_UFV_reduccion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117" y="6205394"/>
            <a:ext cx="1904623" cy="478355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3A5C4E4D-4A2B-4650-B3BB-44D222ECD561}"/>
              </a:ext>
            </a:extLst>
          </p:cNvPr>
          <p:cNvSpPr txBox="1"/>
          <p:nvPr userDrawn="1"/>
        </p:nvSpPr>
        <p:spPr>
          <a:xfrm>
            <a:off x="5401561" y="6037418"/>
            <a:ext cx="4372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</a:t>
            </a:r>
            <a:r>
              <a:rPr lang="es-ES" sz="1800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Ingeniería Informática</a:t>
            </a:r>
            <a:endParaRPr lang="es-ES" sz="1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Politécnica Superior</a:t>
            </a:r>
          </a:p>
        </p:txBody>
      </p:sp>
    </p:spTree>
    <p:extLst>
      <p:ext uri="{BB962C8B-B14F-4D97-AF65-F5344CB8AC3E}">
        <p14:creationId xmlns:p14="http://schemas.microsoft.com/office/powerpoint/2010/main" val="167367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4"/>
          <p:cNvSpPr/>
          <p:nvPr userDrawn="1"/>
        </p:nvSpPr>
        <p:spPr>
          <a:xfrm>
            <a:off x="495299" y="204119"/>
            <a:ext cx="3259007" cy="122413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9" tIns="45715" rIns="91429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006" cy="1162051"/>
          </a:xfrm>
          <a:prstGeom prst="rect">
            <a:avLst/>
          </a:prstGeom>
        </p:spPr>
        <p:txBody>
          <a:bodyPr lIns="91429" tIns="45715" rIns="91429" bIns="45715" anchor="b"/>
          <a:lstStyle>
            <a:lvl1pPr algn="l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>
              <a:buNone/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48" indent="0">
              <a:buNone/>
              <a:defRPr sz="1200"/>
            </a:lvl2pPr>
            <a:lvl3pPr marL="914296" indent="0">
              <a:buNone/>
              <a:defRPr sz="1100"/>
            </a:lvl3pPr>
            <a:lvl4pPr marL="1371445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2F7929A-29AB-3B45-A59B-F00170F4A7F7}" type="slidenum">
              <a:rPr lang="es-ES" smtClean="0"/>
              <a:pPr/>
              <a:t>‹Nr.›</a:t>
            </a:fld>
            <a:endParaRPr lang="es-ES"/>
          </a:p>
        </p:txBody>
      </p:sp>
      <p:pic>
        <p:nvPicPr>
          <p:cNvPr id="10" name="12 Imagen" descr="logo_UFV_reducciones.jpg">
            <a:extLst>
              <a:ext uri="{FF2B5EF4-FFF2-40B4-BE49-F238E27FC236}">
                <a16:creationId xmlns="" xmlns:a16="http://schemas.microsoft.com/office/drawing/2014/main" id="{31312396-509F-47D7-92B3-64354D945B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5299" y="6243124"/>
            <a:ext cx="1904623" cy="47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9"/>
          </a:xfrm>
          <a:prstGeom prst="rect">
            <a:avLst/>
          </a:prstGeom>
        </p:spPr>
        <p:txBody>
          <a:bodyPr lIns="91429" tIns="45715" rIns="91429" bIns="45715"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300"/>
            </a:lvl3pPr>
            <a:lvl4pPr marL="1371445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40"/>
            <a:ext cx="5943600" cy="804863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100"/>
            </a:lvl3pPr>
            <a:lvl4pPr marL="1371445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53052035-ABAB-2B41-A4EA-222066917F3F}" type="datetimeFigureOut">
              <a:rPr lang="es-ES" smtClean="0"/>
              <a:pPr/>
              <a:t>31/8/19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2F7929A-29AB-3B45-A59B-F00170F4A7F7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66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1150071"/>
            <a:ext cx="8915400" cy="4976096"/>
          </a:xfrm>
          <a:prstGeom prst="rect">
            <a:avLst/>
          </a:prstGeom>
        </p:spPr>
        <p:txBody>
          <a:bodyPr vert="eaVert" lIns="91429" tIns="45715" rIns="91429" bIns="45715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37328" y="6356354"/>
            <a:ext cx="5984122" cy="421518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2F7929A-29AB-3B45-A59B-F00170F4A7F7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C7610834-878C-4462-9A04-EF4AF6730C5E}"/>
              </a:ext>
            </a:extLst>
          </p:cNvPr>
          <p:cNvSpPr txBox="1">
            <a:spLocks/>
          </p:cNvSpPr>
          <p:nvPr userDrawn="1"/>
        </p:nvSpPr>
        <p:spPr>
          <a:xfrm>
            <a:off x="495301" y="173590"/>
            <a:ext cx="7074424" cy="769087"/>
          </a:xfrm>
          <a:prstGeom prst="rect">
            <a:avLst/>
          </a:prstGeom>
          <a:solidFill>
            <a:srgbClr val="002060"/>
          </a:solidFill>
        </p:spPr>
        <p:txBody>
          <a:bodyPr lIns="91429" tIns="45715" rIns="91429" bIns="45715"/>
          <a:lstStyle>
            <a:lvl1pPr algn="l" defTabSz="457148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r>
              <a:rPr lang="es-ES_tradnl"/>
              <a:t>Clic para editar título</a:t>
            </a:r>
            <a:endParaRPr lang="es-ES" dirty="0"/>
          </a:p>
        </p:txBody>
      </p:sp>
      <p:pic>
        <p:nvPicPr>
          <p:cNvPr id="8" name="12 Imagen" descr="logo_UFV_reducciones.jpg">
            <a:extLst>
              <a:ext uri="{FF2B5EF4-FFF2-40B4-BE49-F238E27FC236}">
                <a16:creationId xmlns="" xmlns:a16="http://schemas.microsoft.com/office/drawing/2014/main" id="{68ABA4C8-3E19-46E9-8A94-A6E3B42E53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0865" y="310926"/>
            <a:ext cx="1904623" cy="47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80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2">
            <a:extLst>
              <a:ext uri="{FF2B5EF4-FFF2-40B4-BE49-F238E27FC236}">
                <a16:creationId xmlns="" xmlns:a16="http://schemas.microsoft.com/office/drawing/2014/main" id="{34CA90CB-3C84-46F4-B79F-1EC3DD77D391}"/>
              </a:ext>
            </a:extLst>
          </p:cNvPr>
          <p:cNvSpPr/>
          <p:nvPr userDrawn="1"/>
        </p:nvSpPr>
        <p:spPr>
          <a:xfrm>
            <a:off x="1" y="5863471"/>
            <a:ext cx="9906000" cy="101951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9" tIns="45715" rIns="91429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b="1" dirty="0"/>
          </a:p>
        </p:txBody>
      </p:sp>
      <p:pic>
        <p:nvPicPr>
          <p:cNvPr id="5" name="12 Imagen" descr="logo_UFV_reducciones.jpg">
            <a:extLst>
              <a:ext uri="{FF2B5EF4-FFF2-40B4-BE49-F238E27FC236}">
                <a16:creationId xmlns="" xmlns:a16="http://schemas.microsoft.com/office/drawing/2014/main" id="{E8634F1F-3E1E-486D-8DD8-21E8DC753D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117" y="228801"/>
            <a:ext cx="1904623" cy="47835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C98AE1F0-6EB1-4A68-9F10-E296432A219A}"/>
              </a:ext>
            </a:extLst>
          </p:cNvPr>
          <p:cNvSpPr txBox="1"/>
          <p:nvPr userDrawn="1"/>
        </p:nvSpPr>
        <p:spPr>
          <a:xfrm>
            <a:off x="5401561" y="6037418"/>
            <a:ext cx="4372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en Ingeniería Informática</a:t>
            </a:r>
            <a:endParaRPr lang="es-ES" sz="1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Politécnica Superior</a:t>
            </a:r>
          </a:p>
        </p:txBody>
      </p:sp>
    </p:spTree>
    <p:extLst>
      <p:ext uri="{BB962C8B-B14F-4D97-AF65-F5344CB8AC3E}">
        <p14:creationId xmlns:p14="http://schemas.microsoft.com/office/powerpoint/2010/main" val="347177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D1831A-DED2-4D84-95DF-89674571F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343994"/>
            <a:ext cx="8543925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Número y título del tema</a:t>
            </a:r>
          </a:p>
        </p:txBody>
      </p:sp>
      <p:sp>
        <p:nvSpPr>
          <p:cNvPr id="3" name="Rectángulo 22">
            <a:extLst>
              <a:ext uri="{FF2B5EF4-FFF2-40B4-BE49-F238E27FC236}">
                <a16:creationId xmlns="" xmlns:a16="http://schemas.microsoft.com/office/drawing/2014/main" id="{29B75027-6495-4795-A5FA-842AB4CCA77C}"/>
              </a:ext>
            </a:extLst>
          </p:cNvPr>
          <p:cNvSpPr/>
          <p:nvPr userDrawn="1"/>
        </p:nvSpPr>
        <p:spPr>
          <a:xfrm>
            <a:off x="1" y="5901178"/>
            <a:ext cx="9906000" cy="101951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9" tIns="45715" rIns="91429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b="1" dirty="0"/>
          </a:p>
        </p:txBody>
      </p:sp>
      <p:pic>
        <p:nvPicPr>
          <p:cNvPr id="4" name="12 Imagen" descr="logo_UFV_reducciones.jpg">
            <a:extLst>
              <a:ext uri="{FF2B5EF4-FFF2-40B4-BE49-F238E27FC236}">
                <a16:creationId xmlns="" xmlns:a16="http://schemas.microsoft.com/office/drawing/2014/main" id="{93D1B679-0AD7-4B3B-950E-D15598C7B5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117" y="228801"/>
            <a:ext cx="1904623" cy="47835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0FFB6858-E6F8-5A49-AA0D-766B330AEDE1}"/>
              </a:ext>
            </a:extLst>
          </p:cNvPr>
          <p:cNvSpPr txBox="1"/>
          <p:nvPr userDrawn="1"/>
        </p:nvSpPr>
        <p:spPr>
          <a:xfrm>
            <a:off x="5401561" y="6037418"/>
            <a:ext cx="4372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r>
              <a:rPr lang="es-ES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es-ES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ES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Robotics</a:t>
            </a:r>
            <a:r>
              <a:rPr lang="es-ES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</a:t>
            </a:r>
            <a:endParaRPr lang="es-ES" sz="1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Politécnica Superior</a:t>
            </a:r>
          </a:p>
        </p:txBody>
      </p:sp>
    </p:spTree>
    <p:extLst>
      <p:ext uri="{BB962C8B-B14F-4D97-AF65-F5344CB8AC3E}">
        <p14:creationId xmlns:p14="http://schemas.microsoft.com/office/powerpoint/2010/main" val="21767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5300" y="145703"/>
            <a:ext cx="7074424" cy="808802"/>
          </a:xfrm>
          <a:prstGeom prst="rect">
            <a:avLst/>
          </a:prstGeom>
          <a:solidFill>
            <a:srgbClr val="002060"/>
          </a:solidFill>
        </p:spPr>
        <p:txBody>
          <a:bodyPr lIns="91429" tIns="45715" rIns="91429" bIns="45715" anchor="ctr"/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/>
              <a:t>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5300" y="1225485"/>
            <a:ext cx="8915400" cy="49285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2F7929A-29AB-3B45-A59B-F00170F4A7F7}" type="slidenum">
              <a:rPr lang="es-ES" smtClean="0"/>
              <a:pPr/>
              <a:t>‹Nr.›</a:t>
            </a:fld>
            <a:endParaRPr lang="es-ES"/>
          </a:p>
        </p:txBody>
      </p:sp>
      <p:pic>
        <p:nvPicPr>
          <p:cNvPr id="9" name="12 Imagen" descr="logo_UFV_reducciones.jpg">
            <a:extLst>
              <a:ext uri="{FF2B5EF4-FFF2-40B4-BE49-F238E27FC236}">
                <a16:creationId xmlns="" xmlns:a16="http://schemas.microsoft.com/office/drawing/2014/main" id="{9357BC9B-2B7D-4203-9249-062FAFF868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0865" y="310926"/>
            <a:ext cx="1904623" cy="478355"/>
          </a:xfrm>
          <a:prstGeom prst="rect">
            <a:avLst/>
          </a:prstGeom>
        </p:spPr>
      </p:pic>
      <p:sp>
        <p:nvSpPr>
          <p:cNvPr id="7" name="Marcador de pie de página 4">
            <a:extLst>
              <a:ext uri="{FF2B5EF4-FFF2-40B4-BE49-F238E27FC236}">
                <a16:creationId xmlns="" xmlns:a16="http://schemas.microsoft.com/office/drawing/2014/main" id="{E98D5DDB-C329-45E7-B4CC-C18B0DFE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300" y="6319285"/>
            <a:ext cx="6188304" cy="40219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79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5300" y="145703"/>
            <a:ext cx="8915400" cy="808802"/>
          </a:xfrm>
          <a:prstGeom prst="rect">
            <a:avLst/>
          </a:prstGeom>
          <a:solidFill>
            <a:srgbClr val="002060"/>
          </a:solidFill>
        </p:spPr>
        <p:txBody>
          <a:bodyPr lIns="91429" tIns="45715" rIns="91429" bIns="45715" anchor="ctr"/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/>
              <a:t>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5300" y="1225486"/>
            <a:ext cx="8915400" cy="4737204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2F7929A-29AB-3B45-A59B-F00170F4A7F7}" type="slidenum">
              <a:rPr lang="es-ES" smtClean="0"/>
              <a:pPr/>
              <a:t>‹Nr.›</a:t>
            </a:fld>
            <a:endParaRPr lang="es-ES"/>
          </a:p>
        </p:txBody>
      </p:sp>
      <p:pic>
        <p:nvPicPr>
          <p:cNvPr id="9" name="12 Imagen" descr="logo_UFV_reducciones.jpg">
            <a:extLst>
              <a:ext uri="{FF2B5EF4-FFF2-40B4-BE49-F238E27FC236}">
                <a16:creationId xmlns="" xmlns:a16="http://schemas.microsoft.com/office/drawing/2014/main" id="{9357BC9B-2B7D-4203-9249-062FAFF868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5982" y="6271377"/>
            <a:ext cx="1904623" cy="478355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="" xmlns:a16="http://schemas.microsoft.com/office/drawing/2014/main" id="{E7A76D48-82A2-4733-AE9F-38373F6D9388}"/>
              </a:ext>
            </a:extLst>
          </p:cNvPr>
          <p:cNvCxnSpPr>
            <a:cxnSpLocks/>
          </p:cNvCxnSpPr>
          <p:nvPr userDrawn="1"/>
        </p:nvCxnSpPr>
        <p:spPr>
          <a:xfrm>
            <a:off x="2750" y="6165127"/>
            <a:ext cx="99032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92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5300" y="145703"/>
            <a:ext cx="8915400" cy="808802"/>
          </a:xfrm>
          <a:prstGeom prst="rect">
            <a:avLst/>
          </a:prstGeom>
          <a:solidFill>
            <a:srgbClr val="002060"/>
          </a:solidFill>
        </p:spPr>
        <p:txBody>
          <a:bodyPr lIns="91429" tIns="45715" rIns="91429" bIns="45715" anchor="ctr"/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/>
              <a:t>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5300" y="1225486"/>
            <a:ext cx="8915400" cy="4737204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2F7929A-29AB-3B45-A59B-F00170F4A7F7}" type="slidenum">
              <a:rPr lang="es-ES" smtClean="0"/>
              <a:pPr/>
              <a:t>‹Nr.›</a:t>
            </a:fld>
            <a:endParaRPr lang="es-ES"/>
          </a:p>
        </p:txBody>
      </p:sp>
      <p:pic>
        <p:nvPicPr>
          <p:cNvPr id="9" name="12 Imagen" descr="logo_UFV_reducciones.jpg">
            <a:extLst>
              <a:ext uri="{FF2B5EF4-FFF2-40B4-BE49-F238E27FC236}">
                <a16:creationId xmlns="" xmlns:a16="http://schemas.microsoft.com/office/drawing/2014/main" id="{9357BC9B-2B7D-4203-9249-062FAFF868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5982" y="6271377"/>
            <a:ext cx="1904623" cy="47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64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7"/>
          <p:cNvCxnSpPr/>
          <p:nvPr userDrawn="1"/>
        </p:nvCxnSpPr>
        <p:spPr>
          <a:xfrm>
            <a:off x="596414" y="456395"/>
            <a:ext cx="720080" cy="0"/>
          </a:xfrm>
          <a:prstGeom prst="line">
            <a:avLst/>
          </a:prstGeom>
          <a:ln w="381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1" y="173590"/>
            <a:ext cx="7074424" cy="769087"/>
          </a:xfrm>
          <a:prstGeom prst="rect">
            <a:avLst/>
          </a:prstGeom>
          <a:solidFill>
            <a:srgbClr val="002060"/>
          </a:solidFill>
        </p:spPr>
        <p:txBody>
          <a:bodyPr lIns="91429" tIns="45715" rIns="91429" bIns="45715"/>
          <a:lstStyle>
            <a:lvl1pPr algn="l">
              <a:defRPr sz="32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6575" y="1225483"/>
            <a:ext cx="4238625" cy="4900684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3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02200" y="1225483"/>
            <a:ext cx="4746625" cy="4900684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3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2F7929A-29AB-3B45-A59B-F00170F4A7F7}" type="slidenum">
              <a:rPr lang="es-ES" smtClean="0"/>
              <a:pPr/>
              <a:t>‹Nr.›</a:t>
            </a:fld>
            <a:endParaRPr lang="es-ES"/>
          </a:p>
        </p:txBody>
      </p:sp>
      <p:pic>
        <p:nvPicPr>
          <p:cNvPr id="11" name="12 Imagen" descr="logo_UFV_reducciones.jpg">
            <a:extLst>
              <a:ext uri="{FF2B5EF4-FFF2-40B4-BE49-F238E27FC236}">
                <a16:creationId xmlns="" xmlns:a16="http://schemas.microsoft.com/office/drawing/2014/main" id="{7626669B-D3B3-4683-BB2E-E8880DA24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0865" y="310926"/>
            <a:ext cx="1904623" cy="478355"/>
          </a:xfrm>
          <a:prstGeom prst="rect">
            <a:avLst/>
          </a:prstGeom>
        </p:spPr>
      </p:pic>
      <p:sp>
        <p:nvSpPr>
          <p:cNvPr id="12" name="Marcador de pie de página 4">
            <a:extLst>
              <a:ext uri="{FF2B5EF4-FFF2-40B4-BE49-F238E27FC236}">
                <a16:creationId xmlns="" xmlns:a16="http://schemas.microsoft.com/office/drawing/2014/main" id="{A8370E99-21E9-4D52-9FB4-E70C1241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300" y="6319285"/>
            <a:ext cx="6188304" cy="40219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16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148616"/>
            <a:ext cx="4376870" cy="639763"/>
          </a:xfrm>
          <a:prstGeom prst="rect">
            <a:avLst/>
          </a:prstGeom>
        </p:spPr>
        <p:txBody>
          <a:bodyPr lIns="91429" tIns="45715" rIns="91429" bIns="45715" anchor="b"/>
          <a:lstStyle>
            <a:lvl1pPr marL="0" indent="0">
              <a:buNone/>
              <a:defRPr sz="23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5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1788375"/>
            <a:ext cx="4376870" cy="4348473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3" y="1148616"/>
            <a:ext cx="4378590" cy="639763"/>
          </a:xfrm>
          <a:prstGeom prst="rect">
            <a:avLst/>
          </a:prstGeom>
        </p:spPr>
        <p:txBody>
          <a:bodyPr lIns="91429" tIns="45715" rIns="91429" bIns="45715" anchor="b"/>
          <a:lstStyle>
            <a:lvl1pPr marL="0" indent="0">
              <a:buNone/>
              <a:defRPr sz="23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5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3" y="1788376"/>
            <a:ext cx="4378590" cy="4348472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565608" y="6356354"/>
            <a:ext cx="5955842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2F7929A-29AB-3B45-A59B-F00170F4A7F7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988F6AD1-A5B5-4562-A3A9-01D0D3C433E1}"/>
              </a:ext>
            </a:extLst>
          </p:cNvPr>
          <p:cNvSpPr txBox="1">
            <a:spLocks/>
          </p:cNvSpPr>
          <p:nvPr userDrawn="1"/>
        </p:nvSpPr>
        <p:spPr>
          <a:xfrm>
            <a:off x="495301" y="173590"/>
            <a:ext cx="7074424" cy="769087"/>
          </a:xfrm>
          <a:prstGeom prst="rect">
            <a:avLst/>
          </a:prstGeom>
          <a:solidFill>
            <a:srgbClr val="002060"/>
          </a:solidFill>
        </p:spPr>
        <p:txBody>
          <a:bodyPr lIns="91429" tIns="45715" rIns="91429" bIns="45715"/>
          <a:lstStyle>
            <a:lvl1pPr algn="l" defTabSz="457148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r>
              <a:rPr lang="es-ES_tradnl"/>
              <a:t>Clic para editar título</a:t>
            </a:r>
            <a:endParaRPr lang="es-ES" dirty="0"/>
          </a:p>
        </p:txBody>
      </p:sp>
      <p:pic>
        <p:nvPicPr>
          <p:cNvPr id="11" name="12 Imagen" descr="logo_UFV_reducciones.jpg">
            <a:extLst>
              <a:ext uri="{FF2B5EF4-FFF2-40B4-BE49-F238E27FC236}">
                <a16:creationId xmlns="" xmlns:a16="http://schemas.microsoft.com/office/drawing/2014/main" id="{B65DF8B6-758D-482D-A634-8802060694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0865" y="310926"/>
            <a:ext cx="1904623" cy="47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9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53052035-ABAB-2B41-A4EA-222066917F3F}" type="datetimeFigureOut">
              <a:rPr lang="es-ES" smtClean="0"/>
              <a:pPr/>
              <a:t>31/8/19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2F7929A-29AB-3B45-A59B-F00170F4A7F7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17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54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4" r:id="rId4"/>
    <p:sldLayoutId id="2147483650" r:id="rId5"/>
    <p:sldLayoutId id="2147483663" r:id="rId6"/>
    <p:sldLayoutId id="2147483652" r:id="rId7"/>
    <p:sldLayoutId id="2147483653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defTabSz="457148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1" indent="-342861" algn="l" defTabSz="45714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6" indent="-285717" algn="l" defTabSz="45714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0" indent="-228574" algn="l" defTabSz="45714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7" indent="-228574" algn="l" defTabSz="45714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6" indent="-228574" algn="l" defTabSz="45714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5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 descr="Resultado de imagen de ingeniería informá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1D1B28DC-FFE8-409D-85DC-3AACC8221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5400" dirty="0" smtClean="0"/>
              <a:t>Acceso Indirecto</a:t>
            </a:r>
            <a:br>
              <a:rPr lang="es-ES" sz="5400" dirty="0" smtClean="0"/>
            </a:br>
            <a:r>
              <a:rPr lang="es-ES" sz="2000" dirty="0" smtClean="0"/>
              <a:t>Y repaso de otros métodos de acceso a memoria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175C8381-A403-44DF-A965-24914FA5C057}"/>
              </a:ext>
            </a:extLst>
          </p:cNvPr>
          <p:cNvSpPr txBox="1"/>
          <p:nvPr/>
        </p:nvSpPr>
        <p:spPr>
          <a:xfrm>
            <a:off x="0" y="1040599"/>
            <a:ext cx="28547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 6</a:t>
            </a:r>
          </a:p>
          <a:p>
            <a:pPr algn="ctr"/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75169A54-A8B5-401D-947D-8FFD147B962A}"/>
              </a:ext>
            </a:extLst>
          </p:cNvPr>
          <p:cNvSpPr txBox="1"/>
          <p:nvPr/>
        </p:nvSpPr>
        <p:spPr>
          <a:xfrm flipH="1">
            <a:off x="3157978" y="586410"/>
            <a:ext cx="6538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ARQUITECTURA Y ORGANIZACIÓN DE COMPUTADORES</a:t>
            </a:r>
            <a:endParaRPr lang="es-E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3F4F9038-E2F2-0045-9091-974C429FCCAD}"/>
              </a:ext>
            </a:extLst>
          </p:cNvPr>
          <p:cNvSpPr txBox="1"/>
          <p:nvPr/>
        </p:nvSpPr>
        <p:spPr>
          <a:xfrm>
            <a:off x="7602876" y="3811712"/>
            <a:ext cx="2093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daniel.leon@ufv.es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88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Direccionamiento</a:t>
            </a:r>
            <a:endParaRPr lang="es-ES" dirty="0"/>
          </a:p>
        </p:txBody>
      </p:sp>
      <p:sp>
        <p:nvSpPr>
          <p:cNvPr id="11" name="9 Marcador de contenido"/>
          <p:cNvSpPr>
            <a:spLocks noGrp="1"/>
          </p:cNvSpPr>
          <p:nvPr>
            <p:ph idx="1"/>
          </p:nvPr>
        </p:nvSpPr>
        <p:spPr>
          <a:xfrm>
            <a:off x="495300" y="1225486"/>
            <a:ext cx="8915400" cy="4939642"/>
          </a:xfrm>
          <a:prstGeom prst="rect">
            <a:avLst/>
          </a:prstGeom>
        </p:spPr>
        <p:txBody>
          <a:bodyPr/>
          <a:lstStyle/>
          <a:p>
            <a:r>
              <a:rPr lang="es-ES" sz="2800" b="1" dirty="0" smtClean="0"/>
              <a:t>Métodos de acceso a memoria de datos en PIC16:</a:t>
            </a:r>
          </a:p>
          <a:p>
            <a:pPr lvl="1"/>
            <a:r>
              <a:rPr lang="es-ES" sz="2400" b="1" dirty="0" smtClean="0"/>
              <a:t>Implícito</a:t>
            </a:r>
          </a:p>
          <a:p>
            <a:pPr lvl="1"/>
            <a:r>
              <a:rPr lang="es-ES" sz="2400" b="1" dirty="0" smtClean="0"/>
              <a:t>Inmediato</a:t>
            </a:r>
          </a:p>
          <a:p>
            <a:pPr lvl="1"/>
            <a:r>
              <a:rPr lang="es-ES" sz="2400" b="1" dirty="0" smtClean="0"/>
              <a:t>Directo</a:t>
            </a:r>
          </a:p>
          <a:p>
            <a:pPr lvl="1"/>
            <a:r>
              <a:rPr lang="es-ES" sz="2400" b="1" dirty="0" smtClean="0"/>
              <a:t>Indirecto</a:t>
            </a:r>
            <a:endParaRPr lang="es-ES" sz="2000" dirty="0"/>
          </a:p>
          <a:p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9E813DAF-74EC-482A-AE17-7932A9AD8BB2}"/>
              </a:ext>
            </a:extLst>
          </p:cNvPr>
          <p:cNvCxnSpPr>
            <a:cxnSpLocks/>
          </p:cNvCxnSpPr>
          <p:nvPr/>
        </p:nvCxnSpPr>
        <p:spPr>
          <a:xfrm>
            <a:off x="2750" y="6165127"/>
            <a:ext cx="99032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68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Acceso Implícito</a:t>
            </a:r>
            <a:endParaRPr lang="es-ES" dirty="0"/>
          </a:p>
        </p:txBody>
      </p:sp>
      <p:sp>
        <p:nvSpPr>
          <p:cNvPr id="11" name="9 Marcador de contenido"/>
          <p:cNvSpPr>
            <a:spLocks noGrp="1"/>
          </p:cNvSpPr>
          <p:nvPr>
            <p:ph idx="1"/>
          </p:nvPr>
        </p:nvSpPr>
        <p:spPr>
          <a:xfrm>
            <a:off x="495300" y="1225486"/>
            <a:ext cx="8915400" cy="4939642"/>
          </a:xfrm>
          <a:prstGeom prst="rect">
            <a:avLst/>
          </a:prstGeom>
        </p:spPr>
        <p:txBody>
          <a:bodyPr/>
          <a:lstStyle/>
          <a:p>
            <a:r>
              <a:rPr lang="es-ES" sz="2800" b="1" dirty="0" smtClean="0"/>
              <a:t>En acceso implícito, el operando forma parte de la propia definición de la operación y no hay que especificarlo.</a:t>
            </a:r>
          </a:p>
          <a:p>
            <a:endParaRPr lang="es-ES" sz="2800" b="1" dirty="0" smtClean="0"/>
          </a:p>
          <a:p>
            <a:pPr lvl="1"/>
            <a:r>
              <a:rPr lang="es-ES" sz="2400" b="1" dirty="0" err="1" smtClean="0"/>
              <a:t>clrwdt</a:t>
            </a:r>
            <a:r>
              <a:rPr lang="es-ES" sz="2400" dirty="0" smtClean="0"/>
              <a:t> (borra el </a:t>
            </a:r>
            <a:r>
              <a:rPr lang="es-ES" sz="2400" dirty="0" err="1" smtClean="0"/>
              <a:t>timer</a:t>
            </a:r>
            <a:r>
              <a:rPr lang="es-ES" sz="2400" dirty="0" smtClean="0"/>
              <a:t> de reseteo automático)</a:t>
            </a:r>
          </a:p>
          <a:p>
            <a:pPr lvl="1"/>
            <a:r>
              <a:rPr lang="es-ES" sz="2400" b="1" dirty="0" err="1" smtClean="0"/>
              <a:t>return</a:t>
            </a:r>
            <a:r>
              <a:rPr lang="es-ES" sz="2400" dirty="0" smtClean="0"/>
              <a:t> (vuelve a la dirección </a:t>
            </a:r>
            <a:r>
              <a:rPr lang="es-ES" sz="2400" dirty="0" smtClean="0"/>
              <a:t>contenida en la </a:t>
            </a:r>
            <a:r>
              <a:rPr lang="es-ES" sz="2400" dirty="0" smtClean="0"/>
              <a:t>cabeza de la pila)</a:t>
            </a:r>
            <a:endParaRPr lang="es-ES" sz="2400" dirty="0"/>
          </a:p>
          <a:p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9E813DAF-74EC-482A-AE17-7932A9AD8BB2}"/>
              </a:ext>
            </a:extLst>
          </p:cNvPr>
          <p:cNvCxnSpPr>
            <a:cxnSpLocks/>
          </p:cNvCxnSpPr>
          <p:nvPr/>
        </p:nvCxnSpPr>
        <p:spPr>
          <a:xfrm>
            <a:off x="2750" y="6165127"/>
            <a:ext cx="99032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39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Acceso Inmediato</a:t>
            </a:r>
            <a:endParaRPr lang="es-ES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9E813DAF-74EC-482A-AE17-7932A9AD8BB2}"/>
              </a:ext>
            </a:extLst>
          </p:cNvPr>
          <p:cNvCxnSpPr>
            <a:cxnSpLocks/>
          </p:cNvCxnSpPr>
          <p:nvPr/>
        </p:nvCxnSpPr>
        <p:spPr>
          <a:xfrm>
            <a:off x="2750" y="6165127"/>
            <a:ext cx="99032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/>
              <a:t>En acceso inmediato, el operando se toma de la propia instrucción, es decir</a:t>
            </a:r>
            <a:r>
              <a:rPr lang="es-ES" sz="2800" b="1"/>
              <a:t>, </a:t>
            </a:r>
            <a:r>
              <a:rPr lang="es-ES" sz="2800" b="1" smtClean="0"/>
              <a:t>es una </a:t>
            </a:r>
            <a:r>
              <a:rPr lang="es-ES" sz="2800" b="1" dirty="0"/>
              <a:t>parte de los 14 bits que conforman la instrucción.</a:t>
            </a:r>
          </a:p>
          <a:p>
            <a:endParaRPr lang="es-ES" sz="2800" b="1" dirty="0"/>
          </a:p>
          <a:p>
            <a:pPr lvl="1"/>
            <a:r>
              <a:rPr lang="es-ES" sz="2400" b="1" dirty="0" err="1"/>
              <a:t>andlw</a:t>
            </a:r>
            <a:r>
              <a:rPr lang="es-ES" sz="2400" b="1" dirty="0"/>
              <a:t> 0xF0 : </a:t>
            </a:r>
            <a:r>
              <a:rPr lang="es-ES" sz="2400" dirty="0"/>
              <a:t>11 1001 </a:t>
            </a:r>
            <a:r>
              <a:rPr lang="es-ES" sz="2400" dirty="0">
                <a:solidFill>
                  <a:srgbClr val="FF0000"/>
                </a:solidFill>
              </a:rPr>
              <a:t>1111 0000 </a:t>
            </a:r>
            <a:r>
              <a:rPr lang="es-ES" sz="2400" dirty="0"/>
              <a:t>- 0x0F es el dato</a:t>
            </a:r>
            <a:endParaRPr lang="es-ES" sz="2400" dirty="0">
              <a:solidFill>
                <a:srgbClr val="FF0000"/>
              </a:solidFill>
            </a:endParaRPr>
          </a:p>
          <a:p>
            <a:pPr lvl="1"/>
            <a:r>
              <a:rPr lang="es-ES" sz="2400" b="1" dirty="0" err="1"/>
              <a:t>andlw</a:t>
            </a:r>
            <a:r>
              <a:rPr lang="es-ES" sz="2400" b="1" dirty="0"/>
              <a:t> 0x35 : </a:t>
            </a:r>
            <a:r>
              <a:rPr lang="es-ES" sz="2400" dirty="0"/>
              <a:t>11 1001 </a:t>
            </a:r>
            <a:r>
              <a:rPr lang="es-ES" sz="2400" dirty="0">
                <a:solidFill>
                  <a:srgbClr val="FF0000"/>
                </a:solidFill>
              </a:rPr>
              <a:t>0011 0101 </a:t>
            </a:r>
            <a:r>
              <a:rPr lang="es-ES" sz="2400" dirty="0"/>
              <a:t>- 0x35 es el dato</a:t>
            </a:r>
            <a:endParaRPr lang="es-ES" sz="2400" dirty="0">
              <a:solidFill>
                <a:srgbClr val="FF0000"/>
              </a:solidFill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181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Acceso Directo</a:t>
            </a:r>
            <a:endParaRPr lang="es-ES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9E813DAF-74EC-482A-AE17-7932A9AD8BB2}"/>
              </a:ext>
            </a:extLst>
          </p:cNvPr>
          <p:cNvCxnSpPr>
            <a:cxnSpLocks/>
          </p:cNvCxnSpPr>
          <p:nvPr/>
        </p:nvCxnSpPr>
        <p:spPr>
          <a:xfrm>
            <a:off x="2750" y="6165127"/>
            <a:ext cx="99032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/>
              <a:t>En acceso directo,  la instrucción incluye la dirección de memoria donde se encuentra el dato</a:t>
            </a:r>
          </a:p>
          <a:p>
            <a:endParaRPr lang="es-ES" sz="2800" b="1" dirty="0"/>
          </a:p>
          <a:p>
            <a:pPr lvl="1"/>
            <a:r>
              <a:rPr lang="es-ES" sz="2400" b="1" dirty="0" err="1"/>
              <a:t>movf</a:t>
            </a:r>
            <a:r>
              <a:rPr lang="es-ES" sz="2400" b="1" dirty="0"/>
              <a:t> 0x70, w : </a:t>
            </a:r>
            <a:r>
              <a:rPr lang="es-ES" sz="2400" dirty="0"/>
              <a:t>00 1000 0</a:t>
            </a:r>
            <a:r>
              <a:rPr lang="es-ES" sz="2400" dirty="0">
                <a:solidFill>
                  <a:srgbClr val="FF0000"/>
                </a:solidFill>
              </a:rPr>
              <a:t>111 0000  </a:t>
            </a:r>
            <a:r>
              <a:rPr lang="es-ES" sz="2400" dirty="0"/>
              <a:t>- el dato está en el 												     registro 0x70</a:t>
            </a:r>
            <a:endParaRPr lang="es-ES" sz="2400" dirty="0">
              <a:solidFill>
                <a:srgbClr val="FF0000"/>
              </a:solidFill>
            </a:endParaRPr>
          </a:p>
          <a:p>
            <a:pPr lvl="1"/>
            <a:r>
              <a:rPr lang="es-ES" sz="2400" b="1" dirty="0" err="1"/>
              <a:t>movf</a:t>
            </a:r>
            <a:r>
              <a:rPr lang="es-ES" sz="2400" b="1" dirty="0"/>
              <a:t> 0x35, w : </a:t>
            </a:r>
            <a:r>
              <a:rPr lang="es-ES" sz="2400" dirty="0"/>
              <a:t>11 1001 0</a:t>
            </a:r>
            <a:r>
              <a:rPr lang="es-ES" sz="2400" dirty="0">
                <a:solidFill>
                  <a:srgbClr val="FF0000"/>
                </a:solidFill>
              </a:rPr>
              <a:t>011 0101 </a:t>
            </a:r>
            <a:r>
              <a:rPr lang="es-ES" sz="2400" dirty="0"/>
              <a:t>- el dato está en el 												          registro 0x35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Acceso Indirecto</a:t>
            </a:r>
            <a:endParaRPr lang="es-ES" dirty="0"/>
          </a:p>
        </p:txBody>
      </p:sp>
      <p:sp>
        <p:nvSpPr>
          <p:cNvPr id="11" name="9 Marcador de contenido"/>
          <p:cNvSpPr>
            <a:spLocks noGrp="1"/>
          </p:cNvSpPr>
          <p:nvPr>
            <p:ph idx="1"/>
          </p:nvPr>
        </p:nvSpPr>
        <p:spPr>
          <a:xfrm>
            <a:off x="495300" y="1225486"/>
            <a:ext cx="8915400" cy="5099113"/>
          </a:xfrm>
          <a:prstGeom prst="rect">
            <a:avLst/>
          </a:prstGeom>
        </p:spPr>
        <p:txBody>
          <a:bodyPr/>
          <a:lstStyle/>
          <a:p>
            <a:r>
              <a:rPr lang="es-ES" sz="2800" b="1" dirty="0" smtClean="0"/>
              <a:t>En acceso indirecto,  la instrucción incluye la dirección donde se encuentra la dirección de memoria donde está el dato</a:t>
            </a:r>
          </a:p>
          <a:p>
            <a:pPr marL="0" indent="0">
              <a:buNone/>
            </a:pPr>
            <a:endParaRPr lang="es-ES" sz="1600" b="1" dirty="0" smtClean="0"/>
          </a:p>
          <a:p>
            <a:pPr marL="0" indent="0">
              <a:buNone/>
            </a:pPr>
            <a:r>
              <a:rPr lang="es-ES" sz="2800" b="1" dirty="0"/>
              <a:t>	</a:t>
            </a:r>
            <a:r>
              <a:rPr lang="es-ES" sz="2800" b="1" dirty="0" smtClean="0"/>
              <a:t>	</a:t>
            </a:r>
            <a:r>
              <a:rPr lang="es-ES" sz="2400" b="1" dirty="0" err="1" smtClean="0"/>
              <a:t>movf</a:t>
            </a:r>
            <a:r>
              <a:rPr lang="es-ES" sz="2400" b="1" dirty="0" smtClean="0"/>
              <a:t> INDF, w : </a:t>
            </a:r>
            <a:r>
              <a:rPr lang="es-ES" sz="2400" dirty="0" smtClean="0"/>
              <a:t>- </a:t>
            </a:r>
            <a:r>
              <a:rPr lang="es-ES" sz="2000" dirty="0" smtClean="0"/>
              <a:t>el dato está en el el GPR que indique INDF</a:t>
            </a:r>
            <a:endParaRPr lang="es-E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E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Ejemplo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INDF </a:t>
            </a:r>
            <a:r>
              <a:rPr lang="en-GB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tiene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 0x30</a:t>
            </a:r>
          </a:p>
          <a:p>
            <a:r>
              <a:rPr lang="en-GB" sz="2000" dirty="0" err="1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En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 0x30 hay un 0x40 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Este 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es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 el 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dato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sym typeface="Wingdings"/>
            </a:endParaRPr>
          </a:p>
          <a:p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sym typeface="Wingdings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 </a:t>
            </a:r>
            <a:r>
              <a:rPr lang="en-GB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Cambiando</a:t>
            </a:r>
            <a:r>
              <a:rPr lang="en-GB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 el </a:t>
            </a:r>
            <a:r>
              <a:rPr lang="en-GB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valor</a:t>
            </a:r>
            <a:r>
              <a:rPr lang="en-GB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 de INDF 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sym typeface="Wingdings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     </a:t>
            </a:r>
            <a:r>
              <a:rPr lang="en-GB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se accede a </a:t>
            </a:r>
            <a:r>
              <a:rPr lang="en-GB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otro</a:t>
            </a:r>
            <a:r>
              <a:rPr lang="en-GB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 </a:t>
            </a:r>
            <a:r>
              <a:rPr lang="en-GB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dato</a:t>
            </a:r>
            <a:r>
              <a:rPr lang="en-GB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 </a:t>
            </a:r>
            <a:r>
              <a:rPr lang="en-GB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distinto</a:t>
            </a:r>
            <a:endParaRPr lang="en-GB" sz="20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ES" sz="2000" dirty="0" smtClean="0"/>
          </a:p>
        </p:txBody>
      </p:sp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9E813DAF-74EC-482A-AE17-7932A9AD8BB2}"/>
              </a:ext>
            </a:extLst>
          </p:cNvPr>
          <p:cNvCxnSpPr>
            <a:cxnSpLocks/>
          </p:cNvCxnSpPr>
          <p:nvPr/>
        </p:nvCxnSpPr>
        <p:spPr>
          <a:xfrm>
            <a:off x="2750" y="6165127"/>
            <a:ext cx="99032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5763237" y="3818942"/>
            <a:ext cx="3657115" cy="2336614"/>
            <a:chOff x="5763237" y="3818942"/>
            <a:chExt cx="3657115" cy="2336614"/>
          </a:xfrm>
        </p:grpSpPr>
        <p:sp>
          <p:nvSpPr>
            <p:cNvPr id="2" name="Rectángulo 1"/>
            <p:cNvSpPr/>
            <p:nvPr/>
          </p:nvSpPr>
          <p:spPr>
            <a:xfrm>
              <a:off x="5887407" y="3818942"/>
              <a:ext cx="689674" cy="519194"/>
            </a:xfrm>
            <a:prstGeom prst="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 smtClean="0"/>
                <a:t>0x30</a:t>
              </a:r>
              <a:endParaRPr lang="es-ES_tradnl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7396005" y="3818942"/>
              <a:ext cx="689674" cy="519194"/>
            </a:xfrm>
            <a:prstGeom prst="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 smtClean="0"/>
                <a:t>0x40</a:t>
              </a:r>
              <a:endParaRPr lang="es-ES_tradnl" dirty="0"/>
            </a:p>
          </p:txBody>
        </p:sp>
        <p:sp>
          <p:nvSpPr>
            <p:cNvPr id="3" name="CuadroTexto 2"/>
            <p:cNvSpPr txBox="1"/>
            <p:nvPr/>
          </p:nvSpPr>
          <p:spPr>
            <a:xfrm>
              <a:off x="5877851" y="4886175"/>
              <a:ext cx="6992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100" smtClean="0"/>
                <a:t>SFR 0x00</a:t>
              </a:r>
              <a:endParaRPr lang="es-ES_tradnl" sz="1100" dirty="0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7371681" y="4886175"/>
              <a:ext cx="7328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100" smtClean="0"/>
                <a:t>GPR 0x30</a:t>
              </a:r>
              <a:endParaRPr lang="es-ES_tradnl" sz="1100" dirty="0"/>
            </a:p>
          </p:txBody>
        </p:sp>
        <p:cxnSp>
          <p:nvCxnSpPr>
            <p:cNvPr id="7" name="Conector recto de flecha 6"/>
            <p:cNvCxnSpPr/>
            <p:nvPr/>
          </p:nvCxnSpPr>
          <p:spPr>
            <a:xfrm flipV="1">
              <a:off x="6236655" y="5147785"/>
              <a:ext cx="0" cy="48584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5763237" y="5724669"/>
              <a:ext cx="9284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100" dirty="0" smtClean="0"/>
                <a:t>INDF es 0x00</a:t>
              </a:r>
            </a:p>
            <a:p>
              <a:pPr algn="ctr"/>
              <a:r>
                <a:rPr lang="es-ES_tradnl" sz="1100" dirty="0" smtClean="0"/>
                <a:t>En PIC16</a:t>
              </a:r>
              <a:endParaRPr lang="es-ES_tradnl" sz="1100" dirty="0"/>
            </a:p>
          </p:txBody>
        </p:sp>
        <p:cxnSp>
          <p:nvCxnSpPr>
            <p:cNvPr id="13" name="Conector recto de flecha 12"/>
            <p:cNvCxnSpPr>
              <a:endCxn id="8" idx="1"/>
            </p:cNvCxnSpPr>
            <p:nvPr/>
          </p:nvCxnSpPr>
          <p:spPr>
            <a:xfrm>
              <a:off x="6691696" y="4192289"/>
              <a:ext cx="679985" cy="8246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/>
            <p:cNvCxnSpPr/>
            <p:nvPr/>
          </p:nvCxnSpPr>
          <p:spPr>
            <a:xfrm flipV="1">
              <a:off x="6231912" y="4400328"/>
              <a:ext cx="0" cy="48584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/>
            <p:cNvCxnSpPr/>
            <p:nvPr/>
          </p:nvCxnSpPr>
          <p:spPr>
            <a:xfrm flipV="1">
              <a:off x="7716518" y="4400327"/>
              <a:ext cx="0" cy="48584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/>
            <p:cNvCxnSpPr/>
            <p:nvPr/>
          </p:nvCxnSpPr>
          <p:spPr>
            <a:xfrm>
              <a:off x="8212771" y="4142376"/>
              <a:ext cx="536847" cy="59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uadroTexto 24"/>
            <p:cNvSpPr txBox="1"/>
            <p:nvPr/>
          </p:nvSpPr>
          <p:spPr>
            <a:xfrm>
              <a:off x="8778830" y="3873071"/>
              <a:ext cx="641522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100" dirty="0" smtClean="0"/>
                <a:t>Dato es</a:t>
              </a:r>
            </a:p>
            <a:p>
              <a:pPr algn="ctr"/>
              <a:r>
                <a:rPr lang="es-ES_tradnl" b="1" dirty="0" smtClean="0">
                  <a:solidFill>
                    <a:srgbClr val="FF0000"/>
                  </a:solidFill>
                </a:rPr>
                <a:t>0x40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81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Sumar 64 valores en memoria </a:t>
            </a:r>
            <a:r>
              <a:rPr lang="es-ES" dirty="0" err="1" smtClean="0"/>
              <a:t>ram</a:t>
            </a:r>
            <a:endParaRPr lang="es-ES" dirty="0"/>
          </a:p>
        </p:txBody>
      </p:sp>
      <p:sp>
        <p:nvSpPr>
          <p:cNvPr id="11" name="9 Marcador de contenido"/>
          <p:cNvSpPr>
            <a:spLocks noGrp="1"/>
          </p:cNvSpPr>
          <p:nvPr>
            <p:ph idx="1"/>
          </p:nvPr>
        </p:nvSpPr>
        <p:spPr>
          <a:xfrm>
            <a:off x="495300" y="1225486"/>
            <a:ext cx="8915400" cy="905531"/>
          </a:xfrm>
          <a:prstGeom prst="rect">
            <a:avLst/>
          </a:prstGeom>
        </p:spPr>
        <p:txBody>
          <a:bodyPr/>
          <a:lstStyle/>
          <a:p>
            <a:r>
              <a:rPr lang="es-ES" sz="2600" b="1" dirty="0" smtClean="0"/>
              <a:t>Sumar 64 valores con acceso directo y con indirecto.</a:t>
            </a:r>
          </a:p>
          <a:p>
            <a:pPr lvl="1"/>
            <a:r>
              <a:rPr lang="es-ES" sz="2000" b="1" dirty="0" smtClean="0"/>
              <a:t>Suma en 0x20 los valores de 0x30 a 0x6F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9E813DAF-74EC-482A-AE17-7932A9AD8BB2}"/>
              </a:ext>
            </a:extLst>
          </p:cNvPr>
          <p:cNvCxnSpPr>
            <a:cxnSpLocks/>
          </p:cNvCxnSpPr>
          <p:nvPr/>
        </p:nvCxnSpPr>
        <p:spPr>
          <a:xfrm>
            <a:off x="2750" y="6165127"/>
            <a:ext cx="99032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16516" y="2573838"/>
            <a:ext cx="437246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151" lvl="2"/>
            <a:r>
              <a:rPr lang="es-ES" sz="1600" b="1" u="sng" dirty="0" smtClean="0"/>
              <a:t>ACCESO DIRECTO				     </a:t>
            </a:r>
          </a:p>
          <a:p>
            <a:pPr marL="1314300" lvl="3" indent="0">
              <a:buNone/>
            </a:pPr>
            <a:r>
              <a:rPr lang="es-ES" sz="1600" dirty="0" err="1" smtClean="0"/>
              <a:t>movf</a:t>
            </a:r>
            <a:r>
              <a:rPr lang="es-ES" sz="1600" dirty="0" smtClean="0"/>
              <a:t> </a:t>
            </a:r>
            <a:r>
              <a:rPr lang="es-ES" sz="1600" dirty="0"/>
              <a:t>		0x30, w</a:t>
            </a:r>
          </a:p>
          <a:p>
            <a:pPr marL="1314300" lvl="3" indent="0">
              <a:buNone/>
            </a:pPr>
            <a:r>
              <a:rPr lang="es-ES" sz="1600" dirty="0" err="1"/>
              <a:t>addwf</a:t>
            </a:r>
            <a:r>
              <a:rPr lang="es-ES" sz="1600" dirty="0"/>
              <a:t> 	0x20</a:t>
            </a:r>
          </a:p>
          <a:p>
            <a:pPr marL="1314300" lvl="3" indent="0">
              <a:buNone/>
            </a:pPr>
            <a:r>
              <a:rPr lang="es-ES" sz="1600" dirty="0" err="1"/>
              <a:t>movf</a:t>
            </a:r>
            <a:r>
              <a:rPr lang="es-ES" sz="1600" dirty="0"/>
              <a:t> 		0x31, w</a:t>
            </a:r>
          </a:p>
          <a:p>
            <a:pPr marL="1314300" lvl="3" indent="0">
              <a:buNone/>
            </a:pPr>
            <a:r>
              <a:rPr lang="es-ES" sz="1600" dirty="0" err="1"/>
              <a:t>addwf</a:t>
            </a:r>
            <a:r>
              <a:rPr lang="es-ES" sz="1600" dirty="0"/>
              <a:t>	</a:t>
            </a:r>
            <a:r>
              <a:rPr lang="es-ES" sz="1600" dirty="0" smtClean="0"/>
              <a:t>0x20</a:t>
            </a:r>
          </a:p>
          <a:p>
            <a:pPr marL="1314300" lvl="3" indent="0">
              <a:buNone/>
            </a:pPr>
            <a:r>
              <a:rPr lang="es-ES" sz="1600" dirty="0" err="1"/>
              <a:t>movf</a:t>
            </a:r>
            <a:r>
              <a:rPr lang="es-ES" sz="1600" dirty="0"/>
              <a:t> 		</a:t>
            </a:r>
            <a:r>
              <a:rPr lang="es-ES" sz="1600" dirty="0" smtClean="0"/>
              <a:t>0x32, </a:t>
            </a:r>
            <a:r>
              <a:rPr lang="es-ES" sz="1600" dirty="0"/>
              <a:t>w</a:t>
            </a:r>
          </a:p>
          <a:p>
            <a:pPr marL="1314300" lvl="3" indent="0">
              <a:buNone/>
            </a:pPr>
            <a:r>
              <a:rPr lang="es-ES" sz="1600" dirty="0" err="1"/>
              <a:t>addwf</a:t>
            </a:r>
            <a:r>
              <a:rPr lang="es-ES" sz="1600" dirty="0"/>
              <a:t>	0x20</a:t>
            </a:r>
          </a:p>
          <a:p>
            <a:pPr marL="1314300" lvl="3" indent="0">
              <a:buNone/>
            </a:pPr>
            <a:r>
              <a:rPr lang="es-ES" sz="1600" dirty="0" err="1"/>
              <a:t>movf</a:t>
            </a:r>
            <a:r>
              <a:rPr lang="es-ES" sz="1600" dirty="0"/>
              <a:t> 		</a:t>
            </a:r>
            <a:r>
              <a:rPr lang="es-ES" sz="1600" dirty="0" smtClean="0"/>
              <a:t>0x33, </a:t>
            </a:r>
            <a:r>
              <a:rPr lang="es-ES" sz="1600" dirty="0"/>
              <a:t>w</a:t>
            </a:r>
          </a:p>
          <a:p>
            <a:pPr marL="1314300" lvl="3" indent="0">
              <a:buNone/>
            </a:pPr>
            <a:r>
              <a:rPr lang="es-ES" sz="1600" dirty="0" err="1"/>
              <a:t>addwf</a:t>
            </a:r>
            <a:r>
              <a:rPr lang="es-ES" sz="1600" dirty="0"/>
              <a:t>	</a:t>
            </a:r>
            <a:r>
              <a:rPr lang="es-ES" sz="1600" dirty="0" smtClean="0"/>
              <a:t>0x20</a:t>
            </a:r>
            <a:endParaRPr lang="es-ES" sz="1600" dirty="0"/>
          </a:p>
          <a:p>
            <a:pPr marL="1314300" lvl="3" indent="0">
              <a:buNone/>
            </a:pPr>
            <a:r>
              <a:rPr lang="is-IS" sz="1600" dirty="0">
                <a:solidFill>
                  <a:srgbClr val="FF0000"/>
                </a:solidFill>
              </a:rPr>
              <a:t>…... </a:t>
            </a:r>
            <a:r>
              <a:rPr lang="es-ES_tradnl" sz="1600" dirty="0">
                <a:solidFill>
                  <a:srgbClr val="FF0000"/>
                </a:solidFill>
              </a:rPr>
              <a:t>T</a:t>
            </a:r>
            <a:r>
              <a:rPr lang="is-IS" sz="1600" dirty="0">
                <a:solidFill>
                  <a:srgbClr val="FF0000"/>
                </a:solidFill>
              </a:rPr>
              <a:t>ras 126 instrucciones</a:t>
            </a:r>
          </a:p>
          <a:p>
            <a:pPr marL="1314300" lvl="3" indent="0">
              <a:buNone/>
            </a:pPr>
            <a:r>
              <a:rPr lang="es-ES_tradnl" sz="1600" dirty="0"/>
              <a:t>m</a:t>
            </a:r>
            <a:r>
              <a:rPr lang="is-IS" sz="1600" dirty="0"/>
              <a:t>ovf 		0x6F, w</a:t>
            </a:r>
          </a:p>
          <a:p>
            <a:pPr marL="1314300" lvl="3" indent="0">
              <a:buNone/>
            </a:pPr>
            <a:r>
              <a:rPr lang="es-ES_tradnl" sz="1600" dirty="0"/>
              <a:t>a</a:t>
            </a:r>
            <a:r>
              <a:rPr lang="is-IS" sz="1600" dirty="0"/>
              <a:t>ddwf 	</a:t>
            </a:r>
            <a:r>
              <a:rPr lang="is-IS" sz="1600" dirty="0" smtClean="0"/>
              <a:t>0x20</a:t>
            </a:r>
          </a:p>
          <a:p>
            <a:pPr marL="1314300" lvl="3" indent="0">
              <a:buNone/>
            </a:pPr>
            <a:r>
              <a:rPr lang="is-IS" sz="1600" dirty="0" smtClean="0"/>
              <a:t>; SUMADO!</a:t>
            </a:r>
            <a:endParaRPr lang="en-GB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435743" y="2573837"/>
            <a:ext cx="437246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151" lvl="2"/>
            <a:r>
              <a:rPr lang="es-ES" sz="1600" b="1" u="sng" dirty="0" smtClean="0"/>
              <a:t>ACCESO INDIRECTO				     </a:t>
            </a:r>
          </a:p>
          <a:p>
            <a:pPr marL="1314300" lvl="3" indent="0">
              <a:buNone/>
            </a:pPr>
            <a:r>
              <a:rPr lang="es-ES" sz="1600" dirty="0" err="1" smtClean="0"/>
              <a:t>movlw</a:t>
            </a:r>
            <a:r>
              <a:rPr lang="es-ES" sz="1600" dirty="0" smtClean="0"/>
              <a:t>	0x30+.64</a:t>
            </a:r>
          </a:p>
          <a:p>
            <a:pPr marL="1314300" lvl="3" indent="0">
              <a:buNone/>
            </a:pPr>
            <a:r>
              <a:rPr lang="es-ES" sz="1600" dirty="0" err="1"/>
              <a:t>m</a:t>
            </a:r>
            <a:r>
              <a:rPr lang="es-ES" sz="1600" dirty="0" err="1" smtClean="0"/>
              <a:t>ovwf</a:t>
            </a:r>
            <a:r>
              <a:rPr lang="es-ES" sz="1600" dirty="0" smtClean="0"/>
              <a:t>	0x21</a:t>
            </a:r>
          </a:p>
          <a:p>
            <a:pPr marL="1314300" lvl="3" indent="0">
              <a:buNone/>
            </a:pPr>
            <a:r>
              <a:rPr lang="es-ES" sz="1600" dirty="0" err="1" smtClean="0"/>
              <a:t>movlw</a:t>
            </a:r>
            <a:r>
              <a:rPr lang="es-ES" sz="1600" dirty="0"/>
              <a:t>	</a:t>
            </a:r>
            <a:r>
              <a:rPr lang="es-ES" sz="1600" dirty="0" smtClean="0"/>
              <a:t>0x30</a:t>
            </a:r>
          </a:p>
          <a:p>
            <a:pPr marL="1314300" lvl="3" indent="0">
              <a:buNone/>
            </a:pPr>
            <a:r>
              <a:rPr lang="es-ES" sz="1600" dirty="0" err="1"/>
              <a:t>m</a:t>
            </a:r>
            <a:r>
              <a:rPr lang="es-ES" sz="1600" dirty="0" err="1" smtClean="0"/>
              <a:t>ovwf</a:t>
            </a:r>
            <a:r>
              <a:rPr lang="es-ES" sz="1600" dirty="0" smtClean="0"/>
              <a:t>	FSR</a:t>
            </a:r>
          </a:p>
          <a:p>
            <a:pPr marL="400003" lvl="1"/>
            <a:r>
              <a:rPr lang="es-ES" sz="1600" dirty="0" smtClean="0"/>
              <a:t>		L1    </a:t>
            </a:r>
            <a:r>
              <a:rPr lang="es-ES" sz="1600" dirty="0" err="1" smtClean="0"/>
              <a:t>movf</a:t>
            </a:r>
            <a:r>
              <a:rPr lang="es-ES" sz="1600" dirty="0" smtClean="0"/>
              <a:t> 		INDF, w</a:t>
            </a:r>
          </a:p>
          <a:p>
            <a:pPr marL="1314300" lvl="3"/>
            <a:r>
              <a:rPr lang="es-ES" sz="1600" dirty="0" err="1"/>
              <a:t>a</a:t>
            </a:r>
            <a:r>
              <a:rPr lang="es-ES" sz="1600" dirty="0" err="1" smtClean="0"/>
              <a:t>ddwf</a:t>
            </a:r>
            <a:r>
              <a:rPr lang="es-ES" sz="1600" dirty="0" smtClean="0"/>
              <a:t>	0x20</a:t>
            </a:r>
          </a:p>
          <a:p>
            <a:pPr marL="1314300" lvl="3"/>
            <a:r>
              <a:rPr lang="es-ES" sz="1600" dirty="0" err="1" smtClean="0"/>
              <a:t>incf</a:t>
            </a:r>
            <a:r>
              <a:rPr lang="es-ES" sz="1600" dirty="0" smtClean="0"/>
              <a:t>		FSR</a:t>
            </a:r>
          </a:p>
          <a:p>
            <a:pPr marL="1314300" lvl="3"/>
            <a:r>
              <a:rPr lang="es-ES" sz="1600" dirty="0" err="1"/>
              <a:t>m</a:t>
            </a:r>
            <a:r>
              <a:rPr lang="es-ES" sz="1600" dirty="0" err="1" smtClean="0"/>
              <a:t>ovf</a:t>
            </a:r>
            <a:r>
              <a:rPr lang="es-ES" sz="1600" dirty="0" smtClean="0"/>
              <a:t>		FSR, w</a:t>
            </a:r>
          </a:p>
          <a:p>
            <a:pPr marL="1314300" lvl="3"/>
            <a:r>
              <a:rPr lang="es-ES" sz="1600" dirty="0" err="1" smtClean="0"/>
              <a:t>subwf</a:t>
            </a:r>
            <a:r>
              <a:rPr lang="es-ES" sz="1600" dirty="0" smtClean="0"/>
              <a:t>		0x21, w</a:t>
            </a:r>
          </a:p>
          <a:p>
            <a:pPr marL="1314300" lvl="3"/>
            <a:r>
              <a:rPr lang="es-ES" sz="1600" dirty="0" err="1" smtClean="0"/>
              <a:t>btfss</a:t>
            </a:r>
            <a:r>
              <a:rPr lang="es-ES" sz="1600" dirty="0" smtClean="0"/>
              <a:t> 		STATUS, Z</a:t>
            </a:r>
          </a:p>
          <a:p>
            <a:pPr marL="1314300" lvl="3"/>
            <a:r>
              <a:rPr lang="es-ES" sz="1600" dirty="0" err="1" smtClean="0"/>
              <a:t>goto</a:t>
            </a:r>
            <a:r>
              <a:rPr lang="es-ES" sz="1600" dirty="0" smtClean="0"/>
              <a:t>		L1	</a:t>
            </a:r>
          </a:p>
          <a:p>
            <a:pPr marL="1314300" lvl="3"/>
            <a:r>
              <a:rPr lang="is-IS" sz="1600" dirty="0"/>
              <a:t>; SUMADO</a:t>
            </a:r>
            <a:r>
              <a:rPr lang="is-IS" sz="1600" dirty="0" smtClean="0"/>
              <a:t>!</a:t>
            </a:r>
            <a:endParaRPr lang="es-ES" sz="1600" dirty="0"/>
          </a:p>
        </p:txBody>
      </p:sp>
      <p:sp>
        <p:nvSpPr>
          <p:cNvPr id="3" name="Elipse 2"/>
          <p:cNvSpPr/>
          <p:nvPr/>
        </p:nvSpPr>
        <p:spPr>
          <a:xfrm>
            <a:off x="3649850" y="2262513"/>
            <a:ext cx="1077132" cy="10771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smtClean="0"/>
              <a:t>128 </a:t>
            </a:r>
          </a:p>
          <a:p>
            <a:pPr algn="ctr"/>
            <a:r>
              <a:rPr lang="es-ES_tradnl" sz="1200" dirty="0" smtClean="0"/>
              <a:t>palabras</a:t>
            </a:r>
            <a:endParaRPr lang="es-ES_tradnl" sz="1200" dirty="0"/>
          </a:p>
        </p:txBody>
      </p:sp>
      <p:sp>
        <p:nvSpPr>
          <p:cNvPr id="8" name="Elipse 7"/>
          <p:cNvSpPr/>
          <p:nvPr/>
        </p:nvSpPr>
        <p:spPr>
          <a:xfrm>
            <a:off x="7731072" y="2262513"/>
            <a:ext cx="1077132" cy="10771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smtClean="0"/>
              <a:t>11 </a:t>
            </a:r>
          </a:p>
          <a:p>
            <a:pPr algn="ctr"/>
            <a:r>
              <a:rPr lang="es-ES_tradnl" sz="1200" dirty="0" smtClean="0"/>
              <a:t>palabras</a:t>
            </a:r>
            <a:endParaRPr lang="es-ES_tradnl" sz="1200" dirty="0"/>
          </a:p>
        </p:txBody>
      </p:sp>
      <p:sp>
        <p:nvSpPr>
          <p:cNvPr id="10" name="Elipse 9"/>
          <p:cNvSpPr/>
          <p:nvPr/>
        </p:nvSpPr>
        <p:spPr>
          <a:xfrm>
            <a:off x="7731072" y="4789914"/>
            <a:ext cx="1077132" cy="10771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smtClean="0"/>
              <a:t>1/4</a:t>
            </a:r>
          </a:p>
          <a:p>
            <a:pPr algn="ctr"/>
            <a:r>
              <a:rPr lang="es-ES_tradnl" sz="1100" dirty="0" smtClean="0"/>
              <a:t>velocidad</a:t>
            </a:r>
            <a:endParaRPr lang="es-ES_tradnl" sz="1100" dirty="0"/>
          </a:p>
        </p:txBody>
      </p:sp>
    </p:spTree>
    <p:extLst>
      <p:ext uri="{BB962C8B-B14F-4D97-AF65-F5344CB8AC3E}">
        <p14:creationId xmlns:p14="http://schemas.microsoft.com/office/powerpoint/2010/main" val="65539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" grpId="0"/>
      <p:bldP spid="6" grpId="0"/>
      <p:bldP spid="3" grpId="1" animBg="1"/>
      <p:bldP spid="8" grpId="1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INDF </a:t>
            </a:r>
            <a:r>
              <a:rPr lang="es-ES" dirty="0" smtClean="0">
                <a:sym typeface="Wingdings"/>
              </a:rPr>
              <a:t> IRP ++ FSR</a:t>
            </a:r>
            <a:endParaRPr lang="es-ES" dirty="0"/>
          </a:p>
        </p:txBody>
      </p:sp>
      <p:sp>
        <p:nvSpPr>
          <p:cNvPr id="11" name="9 Marcador de contenido"/>
          <p:cNvSpPr>
            <a:spLocks noGrp="1"/>
          </p:cNvSpPr>
          <p:nvPr>
            <p:ph idx="1"/>
          </p:nvPr>
        </p:nvSpPr>
        <p:spPr>
          <a:xfrm>
            <a:off x="495300" y="1225486"/>
            <a:ext cx="8915400" cy="4939642"/>
          </a:xfrm>
          <a:prstGeom prst="rect">
            <a:avLst/>
          </a:prstGeom>
        </p:spPr>
        <p:txBody>
          <a:bodyPr/>
          <a:lstStyle/>
          <a:p>
            <a:r>
              <a:rPr lang="es-ES" sz="2800" b="1" dirty="0" smtClean="0"/>
              <a:t>¿Cómo se compone INDF?</a:t>
            </a:r>
          </a:p>
          <a:p>
            <a:pPr lvl="1"/>
            <a:r>
              <a:rPr lang="es-ES" sz="1800" dirty="0" smtClean="0"/>
              <a:t>A partir del registro FSR (8 bits menos significativos de INDF)</a:t>
            </a:r>
          </a:p>
          <a:p>
            <a:pPr lvl="1"/>
            <a:r>
              <a:rPr lang="es-ES" sz="1800" dirty="0" smtClean="0"/>
              <a:t>y con el bit IRP del registro STATUS (para el bit más significativo de INDF)</a:t>
            </a:r>
          </a:p>
          <a:p>
            <a:pPr lvl="1"/>
            <a:r>
              <a:rPr lang="es-ES" sz="1800" dirty="0" smtClean="0"/>
              <a:t>Esto nos da un direccionamiento de 9bits: 512 Bytes.</a:t>
            </a:r>
            <a:endParaRPr lang="es-ES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9E813DAF-74EC-482A-AE17-7932A9AD8BB2}"/>
              </a:ext>
            </a:extLst>
          </p:cNvPr>
          <p:cNvCxnSpPr>
            <a:cxnSpLocks/>
          </p:cNvCxnSpPr>
          <p:nvPr/>
        </p:nvCxnSpPr>
        <p:spPr>
          <a:xfrm>
            <a:off x="2750" y="6165127"/>
            <a:ext cx="99032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45"/>
          <a:stretch/>
        </p:blipFill>
        <p:spPr>
          <a:xfrm>
            <a:off x="472979" y="5470943"/>
            <a:ext cx="4517756" cy="55869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9"/>
          <a:stretch/>
        </p:blipFill>
        <p:spPr>
          <a:xfrm>
            <a:off x="472979" y="4460557"/>
            <a:ext cx="6501539" cy="944854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2262431" y="2854012"/>
            <a:ext cx="4797006" cy="1489458"/>
            <a:chOff x="0" y="3578206"/>
            <a:chExt cx="4797006" cy="1489458"/>
          </a:xfrm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35"/>
            <a:stretch/>
          </p:blipFill>
          <p:spPr>
            <a:xfrm>
              <a:off x="0" y="3578206"/>
              <a:ext cx="4797006" cy="1489458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2843938" y="4805942"/>
              <a:ext cx="185980" cy="2617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1062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Como se usa el direccionamiento indirecto</a:t>
            </a:r>
            <a:endParaRPr lang="es-ES" dirty="0"/>
          </a:p>
        </p:txBody>
      </p:sp>
      <p:sp>
        <p:nvSpPr>
          <p:cNvPr id="11" name="9 Marcador de contenido"/>
          <p:cNvSpPr>
            <a:spLocks noGrp="1"/>
          </p:cNvSpPr>
          <p:nvPr>
            <p:ph idx="1"/>
          </p:nvPr>
        </p:nvSpPr>
        <p:spPr>
          <a:xfrm>
            <a:off x="495300" y="1225486"/>
            <a:ext cx="8915400" cy="2207389"/>
          </a:xfrm>
          <a:prstGeom prst="rect">
            <a:avLst/>
          </a:prstGeom>
        </p:spPr>
        <p:txBody>
          <a:bodyPr/>
          <a:lstStyle/>
          <a:p>
            <a:r>
              <a:rPr lang="es-ES" sz="2400" b="1" dirty="0" smtClean="0"/>
              <a:t>En cualquier instrucción que admita un </a:t>
            </a:r>
            <a:r>
              <a:rPr lang="es-ES" sz="2400" b="1" i="1" dirty="0" smtClean="0"/>
              <a:t>File </a:t>
            </a:r>
            <a:r>
              <a:rPr lang="es-ES" sz="2400" b="1" i="1" dirty="0" err="1" smtClean="0"/>
              <a:t>Register</a:t>
            </a:r>
            <a:r>
              <a:rPr lang="es-ES" sz="2400" b="1" dirty="0" smtClean="0"/>
              <a:t> como argumento.</a:t>
            </a:r>
          </a:p>
          <a:p>
            <a:pPr lvl="1"/>
            <a:r>
              <a:rPr lang="es-ES" sz="2000" dirty="0" smtClean="0"/>
              <a:t>Establecer IRP (si hace falta).</a:t>
            </a:r>
          </a:p>
          <a:p>
            <a:pPr lvl="1"/>
            <a:r>
              <a:rPr lang="es-ES" sz="2000" dirty="0" smtClean="0"/>
              <a:t>Cargar FSR con el puntero al dato.</a:t>
            </a:r>
          </a:p>
          <a:p>
            <a:pPr lvl="1"/>
            <a:r>
              <a:rPr lang="es-ES" sz="2000" dirty="0" smtClean="0"/>
              <a:t>Utilizar “INDF” como registro en la instrucción</a:t>
            </a:r>
          </a:p>
          <a:p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9E813DAF-74EC-482A-AE17-7932A9AD8BB2}"/>
              </a:ext>
            </a:extLst>
          </p:cNvPr>
          <p:cNvCxnSpPr>
            <a:cxnSpLocks/>
          </p:cNvCxnSpPr>
          <p:nvPr/>
        </p:nvCxnSpPr>
        <p:spPr>
          <a:xfrm>
            <a:off x="2750" y="6165127"/>
            <a:ext cx="990325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960249" y="3432875"/>
            <a:ext cx="23331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49" lvl="1" indent="0" algn="ctr">
              <a:buNone/>
            </a:pPr>
            <a:r>
              <a:rPr lang="es-ES" sz="1600" b="1" u="sng" dirty="0" smtClean="0"/>
              <a:t>Borrar </a:t>
            </a:r>
            <a:r>
              <a:rPr lang="es-ES" sz="1600" b="1" u="sng" dirty="0"/>
              <a:t>memoria</a:t>
            </a:r>
          </a:p>
          <a:p>
            <a:pPr marL="457149" lvl="1" indent="0" algn="ctr">
              <a:buNone/>
            </a:pPr>
            <a:r>
              <a:rPr lang="es-ES" sz="1600" b="1" u="sng" dirty="0" smtClean="0"/>
              <a:t>0x30 </a:t>
            </a:r>
            <a:r>
              <a:rPr lang="es-ES" sz="1600" b="1" u="sng" dirty="0"/>
              <a:t>y </a:t>
            </a:r>
            <a:r>
              <a:rPr lang="es-ES" sz="1600" b="1" u="sng" dirty="0" smtClean="0"/>
              <a:t>0x31</a:t>
            </a:r>
          </a:p>
          <a:p>
            <a:pPr marL="457149" lvl="1" indent="0" algn="ctr">
              <a:buNone/>
            </a:pPr>
            <a:endParaRPr lang="es-ES" sz="1600" b="1" u="sng" dirty="0"/>
          </a:p>
          <a:p>
            <a:pPr lvl="1"/>
            <a:r>
              <a:rPr lang="es-ES" sz="1600" dirty="0" err="1" smtClean="0"/>
              <a:t>movlw</a:t>
            </a:r>
            <a:r>
              <a:rPr lang="es-ES" sz="1600" dirty="0" smtClean="0"/>
              <a:t> 	0x30</a:t>
            </a:r>
            <a:endParaRPr lang="es-ES" sz="1600" dirty="0"/>
          </a:p>
          <a:p>
            <a:pPr lvl="1"/>
            <a:r>
              <a:rPr lang="es-ES" sz="1600" dirty="0" err="1" smtClean="0"/>
              <a:t>movwf</a:t>
            </a:r>
            <a:r>
              <a:rPr lang="es-ES" sz="1600" dirty="0" smtClean="0"/>
              <a:t> 	FSR</a:t>
            </a:r>
            <a:endParaRPr lang="es-ES" sz="1600" dirty="0"/>
          </a:p>
          <a:p>
            <a:pPr lvl="1"/>
            <a:r>
              <a:rPr lang="es-ES" sz="1600" dirty="0" err="1" smtClean="0"/>
              <a:t>clrf</a:t>
            </a:r>
            <a:r>
              <a:rPr lang="es-ES" sz="1600" dirty="0"/>
              <a:t>	</a:t>
            </a:r>
            <a:r>
              <a:rPr lang="es-ES" sz="1600" dirty="0" smtClean="0"/>
              <a:t>	INDF</a:t>
            </a:r>
            <a:endParaRPr lang="es-ES" sz="1600" dirty="0"/>
          </a:p>
          <a:p>
            <a:pPr lvl="1"/>
            <a:r>
              <a:rPr lang="es-ES" sz="1600" dirty="0" err="1" smtClean="0"/>
              <a:t>incf</a:t>
            </a:r>
            <a:r>
              <a:rPr lang="es-ES" sz="1600" dirty="0"/>
              <a:t>	</a:t>
            </a:r>
            <a:r>
              <a:rPr lang="es-ES" sz="1600" dirty="0" smtClean="0"/>
              <a:t>	FSR</a:t>
            </a:r>
            <a:endParaRPr lang="es-ES" sz="1600" dirty="0"/>
          </a:p>
          <a:p>
            <a:pPr lvl="1"/>
            <a:r>
              <a:rPr lang="es-ES" sz="1600" dirty="0" err="1" smtClean="0"/>
              <a:t>clrf</a:t>
            </a:r>
            <a:r>
              <a:rPr lang="es-ES" sz="1600" dirty="0" smtClean="0"/>
              <a:t>  		INDF</a:t>
            </a:r>
            <a:endParaRPr lang="es-ES" sz="1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564611" y="3432874"/>
            <a:ext cx="24593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49" lvl="1" indent="0" algn="ctr">
              <a:buNone/>
            </a:pPr>
            <a:r>
              <a:rPr lang="es-ES" sz="1600" b="1" u="sng" dirty="0" smtClean="0"/>
              <a:t>Sumar 1 a memoria</a:t>
            </a:r>
            <a:endParaRPr lang="es-ES" sz="1600" b="1" u="sng" dirty="0"/>
          </a:p>
          <a:p>
            <a:pPr marL="457149" lvl="1" indent="0" algn="ctr">
              <a:buNone/>
            </a:pPr>
            <a:r>
              <a:rPr lang="es-ES" sz="1600" b="1" u="sng" dirty="0" smtClean="0"/>
              <a:t>0x30 </a:t>
            </a:r>
            <a:r>
              <a:rPr lang="es-ES" sz="1600" b="1" u="sng" dirty="0"/>
              <a:t>y </a:t>
            </a:r>
            <a:r>
              <a:rPr lang="es-ES" sz="1600" b="1" u="sng" dirty="0" smtClean="0"/>
              <a:t>0x31</a:t>
            </a:r>
          </a:p>
          <a:p>
            <a:pPr marL="457149" lvl="1" indent="0" algn="ctr">
              <a:buNone/>
            </a:pPr>
            <a:endParaRPr lang="es-ES" sz="1600" b="1" u="sng" dirty="0"/>
          </a:p>
          <a:p>
            <a:pPr lvl="1"/>
            <a:r>
              <a:rPr lang="es-ES" sz="1600" dirty="0" err="1"/>
              <a:t>m</a:t>
            </a:r>
            <a:r>
              <a:rPr lang="es-ES" sz="1600" dirty="0" err="1" smtClean="0"/>
              <a:t>ovlw</a:t>
            </a:r>
            <a:r>
              <a:rPr lang="es-ES" sz="1600" dirty="0" smtClean="0"/>
              <a:t> 	0x30</a:t>
            </a:r>
            <a:endParaRPr lang="es-ES" sz="1600" dirty="0"/>
          </a:p>
          <a:p>
            <a:pPr lvl="1"/>
            <a:r>
              <a:rPr lang="es-ES" sz="1600" dirty="0" err="1" smtClean="0"/>
              <a:t>movwf</a:t>
            </a:r>
            <a:r>
              <a:rPr lang="es-ES" sz="1600" dirty="0" smtClean="0"/>
              <a:t> 	FSR</a:t>
            </a:r>
            <a:endParaRPr lang="es-ES" sz="1600" dirty="0"/>
          </a:p>
          <a:p>
            <a:pPr lvl="1"/>
            <a:r>
              <a:rPr lang="es-ES" sz="1600" dirty="0" err="1" smtClean="0"/>
              <a:t>incf</a:t>
            </a:r>
            <a:r>
              <a:rPr lang="es-ES" sz="1600" dirty="0"/>
              <a:t>	</a:t>
            </a:r>
            <a:r>
              <a:rPr lang="es-ES" sz="1600" dirty="0" smtClean="0"/>
              <a:t>	INDF</a:t>
            </a:r>
          </a:p>
          <a:p>
            <a:pPr lvl="1"/>
            <a:r>
              <a:rPr lang="es-ES" sz="1600" dirty="0" err="1"/>
              <a:t>i</a:t>
            </a:r>
            <a:r>
              <a:rPr lang="es-ES" sz="1600" dirty="0" err="1" smtClean="0"/>
              <a:t>ncf</a:t>
            </a:r>
            <a:r>
              <a:rPr lang="es-ES" sz="1600" dirty="0" smtClean="0"/>
              <a:t>  		FSR</a:t>
            </a:r>
          </a:p>
          <a:p>
            <a:pPr lvl="1"/>
            <a:r>
              <a:rPr lang="es-ES" sz="1600" dirty="0" err="1"/>
              <a:t>i</a:t>
            </a:r>
            <a:r>
              <a:rPr lang="es-ES" sz="1600" dirty="0" err="1" smtClean="0"/>
              <a:t>ncf</a:t>
            </a:r>
            <a:r>
              <a:rPr lang="es-ES" sz="1600" dirty="0" smtClean="0"/>
              <a:t>  		INDF</a:t>
            </a:r>
            <a:endParaRPr lang="es-ES" sz="16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295220" y="3432873"/>
            <a:ext cx="24593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49" lvl="1" indent="0" algn="ctr">
              <a:buNone/>
            </a:pPr>
            <a:r>
              <a:rPr lang="es-ES" sz="1600" b="1" u="sng" dirty="0" smtClean="0"/>
              <a:t>Sumar las memorias</a:t>
            </a:r>
            <a:endParaRPr lang="es-ES" sz="1600" b="1" u="sng" dirty="0"/>
          </a:p>
          <a:p>
            <a:pPr marL="457149" lvl="1" indent="0" algn="ctr">
              <a:buNone/>
            </a:pPr>
            <a:r>
              <a:rPr lang="es-ES" sz="1600" b="1" u="sng" dirty="0" smtClean="0"/>
              <a:t>0x30 </a:t>
            </a:r>
            <a:r>
              <a:rPr lang="es-ES" sz="1600" b="1" u="sng" dirty="0"/>
              <a:t>y </a:t>
            </a:r>
            <a:r>
              <a:rPr lang="es-ES" sz="1600" b="1" u="sng" dirty="0" smtClean="0"/>
              <a:t>0x31</a:t>
            </a:r>
          </a:p>
          <a:p>
            <a:pPr marL="457149" lvl="1" indent="0" algn="ctr">
              <a:buNone/>
            </a:pPr>
            <a:endParaRPr lang="es-ES" sz="1600" b="1" u="sng" dirty="0"/>
          </a:p>
          <a:p>
            <a:pPr lvl="1"/>
            <a:r>
              <a:rPr lang="es-ES" sz="1600" dirty="0" err="1"/>
              <a:t>m</a:t>
            </a:r>
            <a:r>
              <a:rPr lang="es-ES" sz="1600" dirty="0" err="1" smtClean="0"/>
              <a:t>ovlw</a:t>
            </a:r>
            <a:r>
              <a:rPr lang="es-ES" sz="1600" dirty="0" smtClean="0"/>
              <a:t> 	0x30</a:t>
            </a:r>
            <a:endParaRPr lang="es-ES" sz="1600" dirty="0"/>
          </a:p>
          <a:p>
            <a:pPr lvl="1"/>
            <a:r>
              <a:rPr lang="es-ES" sz="1600" dirty="0" err="1" smtClean="0"/>
              <a:t>movwf</a:t>
            </a:r>
            <a:r>
              <a:rPr lang="es-ES" sz="1600" dirty="0" smtClean="0"/>
              <a:t> 	FSR</a:t>
            </a:r>
            <a:endParaRPr lang="es-ES" sz="1600" dirty="0"/>
          </a:p>
          <a:p>
            <a:pPr lvl="1"/>
            <a:r>
              <a:rPr lang="es-ES" sz="1600" dirty="0" err="1" smtClean="0"/>
              <a:t>movf</a:t>
            </a:r>
            <a:r>
              <a:rPr lang="es-ES" sz="1600" dirty="0"/>
              <a:t>	</a:t>
            </a:r>
            <a:r>
              <a:rPr lang="es-ES" sz="1600" dirty="0" smtClean="0"/>
              <a:t>	</a:t>
            </a:r>
            <a:r>
              <a:rPr lang="es-ES" sz="1600" dirty="0" err="1" smtClean="0"/>
              <a:t>INDF,w</a:t>
            </a:r>
            <a:endParaRPr lang="es-ES" sz="1600" dirty="0" smtClean="0"/>
          </a:p>
          <a:p>
            <a:pPr lvl="1"/>
            <a:r>
              <a:rPr lang="es-ES" sz="1600" dirty="0" err="1"/>
              <a:t>i</a:t>
            </a:r>
            <a:r>
              <a:rPr lang="es-ES" sz="1600" dirty="0" err="1" smtClean="0"/>
              <a:t>ncf</a:t>
            </a:r>
            <a:r>
              <a:rPr lang="es-ES" sz="1600" dirty="0" smtClean="0"/>
              <a:t>  		FSR</a:t>
            </a:r>
          </a:p>
          <a:p>
            <a:pPr lvl="1"/>
            <a:r>
              <a:rPr lang="es-ES" sz="1600" dirty="0" err="1" smtClean="0"/>
              <a:t>addwf</a:t>
            </a:r>
            <a:r>
              <a:rPr lang="es-ES" sz="1600" dirty="0" smtClean="0"/>
              <a:t>	INDF, w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3041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8849</TotalTime>
  <Words>344</Words>
  <Application>Microsoft Macintosh PowerPoint</Application>
  <PresentationFormat>A4 (210x297 mm)</PresentationFormat>
  <Paragraphs>114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Calibri</vt:lpstr>
      <vt:lpstr>Helvetica</vt:lpstr>
      <vt:lpstr>Wingdings</vt:lpstr>
      <vt:lpstr>Arial</vt:lpstr>
      <vt:lpstr>Tema de Office</vt:lpstr>
      <vt:lpstr>Acceso Indirecto Y repaso de otros métodos de acceso a memoria </vt:lpstr>
      <vt:lpstr>Direccionamiento</vt:lpstr>
      <vt:lpstr>Acceso Implícito</vt:lpstr>
      <vt:lpstr>Acceso Inmediato</vt:lpstr>
      <vt:lpstr>Acceso Directo</vt:lpstr>
      <vt:lpstr>Acceso Indirecto</vt:lpstr>
      <vt:lpstr>Sumar 64 valores en memoria ram</vt:lpstr>
      <vt:lpstr>INDF  IRP ++ FSR</vt:lpstr>
      <vt:lpstr>Como se usa el direccionamiento indirecto</vt:lpstr>
    </vt:vector>
  </TitlesOfParts>
  <Company>Cink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UP Weekend</dc:title>
  <dc:creator>Raúl García</dc:creator>
  <cp:lastModifiedBy>DL</cp:lastModifiedBy>
  <cp:revision>371</cp:revision>
  <cp:lastPrinted>2016-02-19T17:02:30Z</cp:lastPrinted>
  <dcterms:created xsi:type="dcterms:W3CDTF">2016-02-22T14:41:20Z</dcterms:created>
  <dcterms:modified xsi:type="dcterms:W3CDTF">2019-08-31T20:24:29Z</dcterms:modified>
</cp:coreProperties>
</file>